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5" r:id="rId10"/>
    <p:sldId id="263" r:id="rId11"/>
    <p:sldId id="264" r:id="rId12"/>
    <p:sldId id="266"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78"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SASTRE VELASCO" userId="64ab4216-829e-4ca9-b18a-555a05764099" providerId="ADAL" clId="{36E4A7F3-78B5-42A7-BCF2-F2BA1E19888F}"/>
    <pc:docChg chg="modSld">
      <pc:chgData name="TERESA SASTRE VELASCO" userId="64ab4216-829e-4ca9-b18a-555a05764099" providerId="ADAL" clId="{36E4A7F3-78B5-42A7-BCF2-F2BA1E19888F}" dt="2019-12-15T23:47:40.863" v="2" actId="20577"/>
      <pc:docMkLst>
        <pc:docMk/>
      </pc:docMkLst>
      <pc:sldChg chg="modSp">
        <pc:chgData name="TERESA SASTRE VELASCO" userId="64ab4216-829e-4ca9-b18a-555a05764099" providerId="ADAL" clId="{36E4A7F3-78B5-42A7-BCF2-F2BA1E19888F}" dt="2019-12-15T23:47:40.863" v="2" actId="20577"/>
        <pc:sldMkLst>
          <pc:docMk/>
          <pc:sldMk cId="946341365" sldId="256"/>
        </pc:sldMkLst>
        <pc:spChg chg="mod">
          <ac:chgData name="TERESA SASTRE VELASCO" userId="64ab4216-829e-4ca9-b18a-555a05764099" providerId="ADAL" clId="{36E4A7F3-78B5-42A7-BCF2-F2BA1E19888F}" dt="2019-12-15T23:47:40.863" v="2" actId="20577"/>
          <ac:spMkLst>
            <pc:docMk/>
            <pc:sldMk cId="946341365"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413877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176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55947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242055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376667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260655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208800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428234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141218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59546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B2400A4-BF96-40FD-A390-0ABABE881A0F}" type="datetimeFigureOut">
              <a:rPr lang="es-ES" smtClean="0"/>
              <a:t>16/12/2019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DFD7CB1-62E6-4EDF-B686-238BD663AF38}" type="slidenum">
              <a:rPr lang="es-ES" smtClean="0"/>
              <a:t>‹Nº›</a:t>
            </a:fld>
            <a:endParaRPr lang="es-ES"/>
          </a:p>
        </p:txBody>
      </p:sp>
    </p:spTree>
    <p:extLst>
      <p:ext uri="{BB962C8B-B14F-4D97-AF65-F5344CB8AC3E}">
        <p14:creationId xmlns:p14="http://schemas.microsoft.com/office/powerpoint/2010/main" val="297207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400A4-BF96-40FD-A390-0ABABE881A0F}" type="datetimeFigureOut">
              <a:rPr lang="es-ES" smtClean="0"/>
              <a:t>16/12/2019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D7CB1-62E6-4EDF-B686-238BD663AF38}" type="slidenum">
              <a:rPr lang="es-ES" smtClean="0"/>
              <a:t>‹Nº›</a:t>
            </a:fld>
            <a:endParaRPr lang="es-ES"/>
          </a:p>
        </p:txBody>
      </p:sp>
    </p:spTree>
    <p:extLst>
      <p:ext uri="{BB962C8B-B14F-4D97-AF65-F5344CB8AC3E}">
        <p14:creationId xmlns:p14="http://schemas.microsoft.com/office/powerpoint/2010/main" val="139805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04664"/>
            <a:ext cx="7772400" cy="1470025"/>
          </a:xfrm>
        </p:spPr>
        <p:txBody>
          <a:bodyPr/>
          <a:lstStyle/>
          <a:p>
            <a:r>
              <a:rPr lang="es-ES" dirty="0">
                <a:solidFill>
                  <a:schemeClr val="accent2">
                    <a:lumMod val="75000"/>
                  </a:schemeClr>
                </a:solidFill>
                <a:latin typeface="Broadway" panose="04040905080B02020502" pitchFamily="82" charset="0"/>
              </a:rPr>
              <a:t>TEMA 5</a:t>
            </a:r>
            <a:br>
              <a:rPr lang="es-ES" dirty="0">
                <a:solidFill>
                  <a:schemeClr val="accent2">
                    <a:lumMod val="75000"/>
                  </a:schemeClr>
                </a:solidFill>
                <a:latin typeface="Broadway" panose="04040905080B02020502" pitchFamily="82" charset="0"/>
              </a:rPr>
            </a:br>
            <a:r>
              <a:rPr lang="es-ES" dirty="0">
                <a:solidFill>
                  <a:schemeClr val="accent2">
                    <a:lumMod val="75000"/>
                  </a:schemeClr>
                </a:solidFill>
                <a:latin typeface="Broadway" panose="04040905080B02020502" pitchFamily="82" charset="0"/>
              </a:rPr>
              <a:t>TIPOS DE MERCADO</a:t>
            </a:r>
          </a:p>
        </p:txBody>
      </p:sp>
      <p:sp>
        <p:nvSpPr>
          <p:cNvPr id="3" name="2 Subtítulo"/>
          <p:cNvSpPr>
            <a:spLocks noGrp="1"/>
          </p:cNvSpPr>
          <p:nvPr>
            <p:ph type="subTitle" idx="1"/>
          </p:nvPr>
        </p:nvSpPr>
        <p:spPr>
          <a:xfrm>
            <a:off x="5292080" y="4365104"/>
            <a:ext cx="3272408" cy="1633736"/>
          </a:xfrm>
        </p:spPr>
        <p:txBody>
          <a:bodyPr>
            <a:normAutofit/>
          </a:bodyPr>
          <a:lstStyle/>
          <a:p>
            <a:pPr marL="342900" indent="-342900" algn="l">
              <a:buFont typeface="Arial" panose="020B0604020202020204" pitchFamily="34" charset="0"/>
              <a:buChar char="•"/>
            </a:pPr>
            <a:r>
              <a:rPr lang="es-ES" sz="2400" dirty="0"/>
              <a:t>Ignacio  </a:t>
            </a:r>
          </a:p>
          <a:p>
            <a:pPr marL="342900" indent="-342900" algn="l">
              <a:buFont typeface="Arial" panose="020B0604020202020204" pitchFamily="34" charset="0"/>
              <a:buChar char="•"/>
            </a:pPr>
            <a:r>
              <a:rPr lang="es-ES" sz="2400" dirty="0"/>
              <a:t>Jesús  </a:t>
            </a:r>
          </a:p>
          <a:p>
            <a:pPr marL="342900" indent="-342900" algn="l">
              <a:buFont typeface="Arial" panose="020B0604020202020204" pitchFamily="34" charset="0"/>
              <a:buChar char="•"/>
            </a:pPr>
            <a:r>
              <a:rPr lang="es-ES" sz="2400" dirty="0"/>
              <a:t>Laura  </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583" y="2708920"/>
            <a:ext cx="4752528" cy="3192760"/>
          </a:xfrm>
          <a:prstGeom prst="rect">
            <a:avLst/>
          </a:prstGeom>
        </p:spPr>
      </p:pic>
    </p:spTree>
    <p:extLst>
      <p:ext uri="{BB962C8B-B14F-4D97-AF65-F5344CB8AC3E}">
        <p14:creationId xmlns:p14="http://schemas.microsoft.com/office/powerpoint/2010/main" val="94634136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accent2">
                    <a:lumMod val="75000"/>
                  </a:schemeClr>
                </a:solidFill>
                <a:latin typeface="Broadway" panose="04040905080B02020502" pitchFamily="82" charset="0"/>
              </a:rPr>
              <a:t>El Oligopolio</a:t>
            </a:r>
          </a:p>
        </p:txBody>
      </p:sp>
      <p:sp>
        <p:nvSpPr>
          <p:cNvPr id="3" name="2 Marcador de contenido"/>
          <p:cNvSpPr>
            <a:spLocks noGrp="1"/>
          </p:cNvSpPr>
          <p:nvPr>
            <p:ph sz="half" idx="1"/>
          </p:nvPr>
        </p:nvSpPr>
        <p:spPr/>
        <p:txBody>
          <a:bodyPr>
            <a:normAutofit/>
          </a:bodyPr>
          <a:lstStyle/>
          <a:p>
            <a:pPr>
              <a:buClr>
                <a:schemeClr val="accent2">
                  <a:lumMod val="75000"/>
                </a:schemeClr>
              </a:buClr>
              <a:buFont typeface="Wingdings" panose="05000000000000000000" pitchFamily="2" charset="2"/>
              <a:buChar char="Ø"/>
            </a:pPr>
            <a:r>
              <a:rPr lang="es-ES" sz="2400" dirty="0"/>
              <a:t>Un oligopolio es una estructura de mercado en donde existen pocos competidores relevantes y cada uno de ellos tiene cierta capacidad de influir en las variables del mercado.</a:t>
            </a:r>
          </a:p>
          <a:p>
            <a:pPr>
              <a:buClr>
                <a:schemeClr val="accent2">
                  <a:lumMod val="75000"/>
                </a:schemeClr>
              </a:buClr>
              <a:buFont typeface="Wingdings" panose="05000000000000000000" pitchFamily="2" charset="2"/>
              <a:buChar char="Ø"/>
            </a:pPr>
            <a:endParaRPr lang="es-ES" sz="2400" dirty="0"/>
          </a:p>
          <a:p>
            <a:pPr>
              <a:buClr>
                <a:schemeClr val="accent2">
                  <a:lumMod val="75000"/>
                </a:schemeClr>
              </a:buClr>
              <a:buFont typeface="Wingdings" panose="05000000000000000000" pitchFamily="2" charset="2"/>
              <a:buChar char="Ø"/>
            </a:pPr>
            <a:endParaRPr lang="es-ES" sz="2400" dirty="0"/>
          </a:p>
        </p:txBody>
      </p:sp>
      <p:sp>
        <p:nvSpPr>
          <p:cNvPr id="5" name="4 Marcador de contenido"/>
          <p:cNvSpPr>
            <a:spLocks noGrp="1"/>
          </p:cNvSpPr>
          <p:nvPr>
            <p:ph sz="half" idx="2"/>
          </p:nvPr>
        </p:nvSpPr>
        <p:spPr/>
        <p:txBody>
          <a:bodyPr/>
          <a:lstStyle/>
          <a:p>
            <a:endParaRPr lang="es-ES"/>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9506" y="2060848"/>
            <a:ext cx="4270966" cy="3096343"/>
          </a:xfrm>
          <a:prstGeom prst="rect">
            <a:avLst/>
          </a:prstGeom>
        </p:spPr>
      </p:pic>
    </p:spTree>
    <p:extLst>
      <p:ext uri="{BB962C8B-B14F-4D97-AF65-F5344CB8AC3E}">
        <p14:creationId xmlns:p14="http://schemas.microsoft.com/office/powerpoint/2010/main" val="162650940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dirty="0">
                <a:solidFill>
                  <a:schemeClr val="accent2">
                    <a:lumMod val="75000"/>
                  </a:schemeClr>
                </a:solidFill>
                <a:latin typeface="Broadway" panose="04040905080B02020502" pitchFamily="82" charset="0"/>
              </a:rPr>
              <a:t>Características del oligopolio:</a:t>
            </a:r>
            <a:br>
              <a:rPr lang="es-ES" dirty="0">
                <a:solidFill>
                  <a:schemeClr val="accent2">
                    <a:lumMod val="75000"/>
                  </a:schemeClr>
                </a:solidFill>
              </a:rPr>
            </a:br>
            <a:endParaRPr lang="es-ES" dirty="0"/>
          </a:p>
        </p:txBody>
      </p:sp>
      <p:sp>
        <p:nvSpPr>
          <p:cNvPr id="3" name="2 Marcador de contenido"/>
          <p:cNvSpPr>
            <a:spLocks noGrp="1"/>
          </p:cNvSpPr>
          <p:nvPr>
            <p:ph idx="1"/>
          </p:nvPr>
        </p:nvSpPr>
        <p:spPr/>
        <p:txBody>
          <a:bodyPr>
            <a:normAutofit/>
          </a:bodyPr>
          <a:lstStyle/>
          <a:p>
            <a:pPr>
              <a:buClr>
                <a:schemeClr val="accent2">
                  <a:lumMod val="75000"/>
                </a:schemeClr>
              </a:buClr>
              <a:buFont typeface="Wingdings" panose="05000000000000000000" pitchFamily="2" charset="2"/>
              <a:buChar char="Ø"/>
            </a:pPr>
            <a:r>
              <a:rPr lang="es-ES" sz="2600" dirty="0"/>
              <a:t>Pequeño grupo de productores.</a:t>
            </a:r>
          </a:p>
          <a:p>
            <a:pPr>
              <a:buClr>
                <a:schemeClr val="accent2">
                  <a:lumMod val="75000"/>
                </a:schemeClr>
              </a:buClr>
              <a:buFont typeface="Wingdings" panose="05000000000000000000" pitchFamily="2" charset="2"/>
              <a:buChar char="Ø"/>
            </a:pPr>
            <a:r>
              <a:rPr lang="es-ES" sz="2600" dirty="0"/>
              <a:t>Los productores pueden influir sobre el precio y cantidad de mercado.</a:t>
            </a:r>
          </a:p>
          <a:p>
            <a:pPr>
              <a:buClr>
                <a:schemeClr val="accent2">
                  <a:lumMod val="75000"/>
                </a:schemeClr>
              </a:buClr>
              <a:buFont typeface="Wingdings" panose="05000000000000000000" pitchFamily="2" charset="2"/>
              <a:buChar char="Ø"/>
            </a:pPr>
            <a:r>
              <a:rPr lang="es-ES" sz="2600" dirty="0"/>
              <a:t>Son interdependientes estratégicamente hablando.</a:t>
            </a:r>
          </a:p>
          <a:p>
            <a:pPr>
              <a:buClr>
                <a:schemeClr val="accent2">
                  <a:lumMod val="75000"/>
                </a:schemeClr>
              </a:buClr>
              <a:buFont typeface="Wingdings" panose="05000000000000000000" pitchFamily="2" charset="2"/>
              <a:buChar char="Ø"/>
            </a:pPr>
            <a:r>
              <a:rPr lang="es-ES" sz="2600" dirty="0"/>
              <a:t>Suele haber barreras de entrada para los nuevos productores.</a:t>
            </a:r>
          </a:p>
          <a:p>
            <a:pPr>
              <a:buClr>
                <a:schemeClr val="accent2">
                  <a:lumMod val="75000"/>
                </a:schemeClr>
              </a:buClr>
              <a:buFont typeface="Wingdings" panose="05000000000000000000" pitchFamily="2" charset="2"/>
              <a:buChar char="Ø"/>
            </a:pPr>
            <a:r>
              <a:rPr lang="es-ES" sz="2600" dirty="0"/>
              <a:t>El producto ofertado puede ser indistintamente homogéneo o diferenciado.</a:t>
            </a:r>
          </a:p>
          <a:p>
            <a:pPr>
              <a:buClr>
                <a:schemeClr val="accent2">
                  <a:lumMod val="75000"/>
                </a:schemeClr>
              </a:buClr>
              <a:buFont typeface="Wingdings" panose="05000000000000000000" pitchFamily="2" charset="2"/>
              <a:buChar char="Ø"/>
            </a:pPr>
            <a:endParaRPr lang="es-ES" dirty="0"/>
          </a:p>
        </p:txBody>
      </p:sp>
    </p:spTree>
    <p:extLst>
      <p:ext uri="{BB962C8B-B14F-4D97-AF65-F5344CB8AC3E}">
        <p14:creationId xmlns:p14="http://schemas.microsoft.com/office/powerpoint/2010/main" val="20395025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accent2">
                    <a:lumMod val="75000"/>
                  </a:schemeClr>
                </a:solidFill>
                <a:latin typeface="Broadway" panose="04040905080B02020502" pitchFamily="82" charset="0"/>
              </a:rPr>
              <a:t>MONOPOLIO</a:t>
            </a:r>
          </a:p>
        </p:txBody>
      </p:sp>
      <p:sp>
        <p:nvSpPr>
          <p:cNvPr id="3" name="2 Marcador de contenido"/>
          <p:cNvSpPr>
            <a:spLocks noGrp="1"/>
          </p:cNvSpPr>
          <p:nvPr>
            <p:ph sz="half" idx="1"/>
          </p:nvPr>
        </p:nvSpPr>
        <p:spPr/>
        <p:txBody>
          <a:bodyPr>
            <a:normAutofit fontScale="92500" lnSpcReduction="20000"/>
          </a:bodyPr>
          <a:lstStyle/>
          <a:p>
            <a:pPr>
              <a:buClr>
                <a:schemeClr val="accent2">
                  <a:lumMod val="75000"/>
                </a:schemeClr>
              </a:buClr>
              <a:buFont typeface="Wingdings" panose="05000000000000000000" pitchFamily="2" charset="2"/>
              <a:buChar char="Ø"/>
            </a:pPr>
            <a:r>
              <a:rPr lang="es-ES" sz="2400" dirty="0"/>
              <a:t>El monopolio es una estructura de mercado en donde existe un único oferente de un cierto bien o servicio, es decir, una sola empresa domina todo el mercado de oferta.</a:t>
            </a:r>
          </a:p>
          <a:p>
            <a:pPr>
              <a:buClr>
                <a:schemeClr val="accent2">
                  <a:lumMod val="75000"/>
                </a:schemeClr>
              </a:buClr>
              <a:buFont typeface="Wingdings" panose="05000000000000000000" pitchFamily="2" charset="2"/>
              <a:buChar char="Ø"/>
            </a:pPr>
            <a:r>
              <a:rPr lang="es-ES" sz="2400" dirty="0">
                <a:solidFill>
                  <a:schemeClr val="accent2">
                    <a:lumMod val="75000"/>
                  </a:schemeClr>
                </a:solidFill>
              </a:rPr>
              <a:t>CARACTERÍSTICAS DEL MONOPOLIO:</a:t>
            </a:r>
          </a:p>
          <a:p>
            <a:r>
              <a:rPr lang="es-ES" sz="2400" dirty="0"/>
              <a:t>Un único producto/vendedor.</a:t>
            </a:r>
          </a:p>
          <a:p>
            <a:r>
              <a:rPr lang="es-ES" sz="2400" dirty="0"/>
              <a:t>El producto o vendedor pueden influir (y suele hacerlo) sobre el precio y cantidad de mercado.</a:t>
            </a:r>
          </a:p>
          <a:p>
            <a:r>
              <a:rPr lang="es-ES" sz="2400" dirty="0"/>
              <a:t>No existen bienes sustitutivos.</a:t>
            </a:r>
          </a:p>
          <a:p>
            <a:pPr>
              <a:buClr>
                <a:schemeClr val="accent2">
                  <a:lumMod val="75000"/>
                </a:schemeClr>
              </a:buClr>
              <a:buFont typeface="Wingdings" panose="05000000000000000000" pitchFamily="2" charset="2"/>
              <a:buChar char="Ø"/>
            </a:pPr>
            <a:endParaRPr lang="es-ES" sz="2400" dirty="0"/>
          </a:p>
        </p:txBody>
      </p:sp>
      <p:pic>
        <p:nvPicPr>
          <p:cNvPr id="5" name="4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276872"/>
            <a:ext cx="4197770" cy="2952328"/>
          </a:xfrm>
        </p:spPr>
      </p:pic>
    </p:spTree>
    <p:extLst>
      <p:ext uri="{BB962C8B-B14F-4D97-AF65-F5344CB8AC3E}">
        <p14:creationId xmlns:p14="http://schemas.microsoft.com/office/powerpoint/2010/main" val="4243581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accent2">
                    <a:lumMod val="75000"/>
                  </a:schemeClr>
                </a:solidFill>
                <a:latin typeface="Broadway" panose="04040905080B02020502" pitchFamily="82" charset="0"/>
              </a:rPr>
              <a:t>ÍNDICE</a:t>
            </a:r>
          </a:p>
        </p:txBody>
      </p:sp>
      <p:sp>
        <p:nvSpPr>
          <p:cNvPr id="3" name="2 Marcador de contenido"/>
          <p:cNvSpPr>
            <a:spLocks noGrp="1"/>
          </p:cNvSpPr>
          <p:nvPr>
            <p:ph idx="1"/>
          </p:nvPr>
        </p:nvSpPr>
        <p:spPr/>
        <p:txBody>
          <a:bodyPr/>
          <a:lstStyle/>
          <a:p>
            <a:pPr>
              <a:lnSpc>
                <a:spcPct val="150000"/>
              </a:lnSpc>
              <a:spcBef>
                <a:spcPts val="0"/>
              </a:spcBef>
              <a:buClr>
                <a:schemeClr val="accent4"/>
              </a:buClr>
              <a:buFont typeface="Wingdings" panose="05000000000000000000" pitchFamily="2" charset="2"/>
              <a:buChar char="Ø"/>
              <a:defRPr/>
            </a:pPr>
            <a:r>
              <a:rPr lang="es-ES_tradnl" sz="2800" dirty="0">
                <a:latin typeface="Calibri" pitchFamily="34" charset="0"/>
                <a:sym typeface="Wingdings" pitchFamily="2" charset="2"/>
              </a:rPr>
              <a:t>El mercado y la competencia</a:t>
            </a:r>
          </a:p>
          <a:p>
            <a:pPr>
              <a:lnSpc>
                <a:spcPct val="150000"/>
              </a:lnSpc>
              <a:spcBef>
                <a:spcPts val="0"/>
              </a:spcBef>
              <a:buClr>
                <a:schemeClr val="accent4"/>
              </a:buClr>
              <a:buFont typeface="Wingdings" panose="05000000000000000000" pitchFamily="2" charset="2"/>
              <a:buChar char="Ø"/>
              <a:defRPr/>
            </a:pPr>
            <a:r>
              <a:rPr lang="es-ES_tradnl" sz="2800" dirty="0">
                <a:latin typeface="Calibri" pitchFamily="34" charset="0"/>
                <a:sym typeface="Wingdings" pitchFamily="2" charset="2"/>
              </a:rPr>
              <a:t>Los criterios para clasificar los mercados</a:t>
            </a:r>
          </a:p>
          <a:p>
            <a:pPr>
              <a:lnSpc>
                <a:spcPct val="150000"/>
              </a:lnSpc>
              <a:spcBef>
                <a:spcPts val="0"/>
              </a:spcBef>
              <a:buClr>
                <a:schemeClr val="accent4"/>
              </a:buClr>
              <a:buFont typeface="Wingdings" panose="05000000000000000000" pitchFamily="2" charset="2"/>
              <a:buChar char="Ø"/>
              <a:defRPr/>
            </a:pPr>
            <a:r>
              <a:rPr lang="es-ES_tradnl" sz="2800" dirty="0">
                <a:latin typeface="Calibri" pitchFamily="34" charset="0"/>
                <a:sym typeface="Wingdings" pitchFamily="2" charset="2"/>
              </a:rPr>
              <a:t>El mercado de competencia perfecta</a:t>
            </a:r>
          </a:p>
          <a:p>
            <a:pPr>
              <a:lnSpc>
                <a:spcPct val="150000"/>
              </a:lnSpc>
              <a:spcBef>
                <a:spcPts val="0"/>
              </a:spcBef>
              <a:buClr>
                <a:schemeClr val="accent4"/>
              </a:buClr>
              <a:buFont typeface="Wingdings" panose="05000000000000000000" pitchFamily="2" charset="2"/>
              <a:buChar char="Ø"/>
              <a:defRPr/>
            </a:pPr>
            <a:r>
              <a:rPr lang="es-ES_tradnl" sz="2800" dirty="0">
                <a:latin typeface="Calibri" pitchFamily="34" charset="0"/>
                <a:sym typeface="Wingdings" pitchFamily="2" charset="2"/>
              </a:rPr>
              <a:t>La competencia monopolística</a:t>
            </a:r>
            <a:endParaRPr lang="es-ES" sz="2800" dirty="0">
              <a:latin typeface="Calibri" pitchFamily="34" charset="0"/>
              <a:sym typeface="Wingdings" pitchFamily="2" charset="2"/>
            </a:endParaRPr>
          </a:p>
          <a:p>
            <a:pPr>
              <a:lnSpc>
                <a:spcPct val="150000"/>
              </a:lnSpc>
              <a:spcBef>
                <a:spcPts val="0"/>
              </a:spcBef>
              <a:buClr>
                <a:schemeClr val="accent4"/>
              </a:buClr>
              <a:buFont typeface="Wingdings" panose="05000000000000000000" pitchFamily="2" charset="2"/>
              <a:buChar char="Ø"/>
              <a:defRPr/>
            </a:pPr>
            <a:r>
              <a:rPr lang="es-ES_tradnl" sz="2800" dirty="0">
                <a:latin typeface="Calibri" pitchFamily="34" charset="0"/>
                <a:sym typeface="Wingdings" pitchFamily="2" charset="2"/>
              </a:rPr>
              <a:t>El oligopolio</a:t>
            </a:r>
          </a:p>
          <a:p>
            <a:pPr>
              <a:lnSpc>
                <a:spcPct val="150000"/>
              </a:lnSpc>
              <a:spcBef>
                <a:spcPts val="0"/>
              </a:spcBef>
              <a:buClr>
                <a:schemeClr val="accent4"/>
              </a:buClr>
              <a:buFont typeface="Wingdings" panose="05000000000000000000" pitchFamily="2" charset="2"/>
              <a:buChar char="Ø"/>
              <a:defRPr/>
            </a:pPr>
            <a:r>
              <a:rPr lang="es-ES_tradnl" sz="2800" dirty="0">
                <a:latin typeface="Calibri" pitchFamily="34" charset="0"/>
                <a:sym typeface="Wingdings" pitchFamily="2" charset="2"/>
              </a:rPr>
              <a:t>El monopolio</a:t>
            </a:r>
          </a:p>
          <a:p>
            <a:pPr marL="0" indent="0">
              <a:buNone/>
            </a:pPr>
            <a:endParaRPr lang="es-ES" dirty="0"/>
          </a:p>
        </p:txBody>
      </p:sp>
    </p:spTree>
    <p:extLst>
      <p:ext uri="{BB962C8B-B14F-4D97-AF65-F5344CB8AC3E}">
        <p14:creationId xmlns:p14="http://schemas.microsoft.com/office/powerpoint/2010/main" val="35454652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latin typeface="Broadway" panose="04040905080B02020502" pitchFamily="82" charset="0"/>
              </a:rPr>
              <a:t>El mercado</a:t>
            </a:r>
          </a:p>
        </p:txBody>
      </p:sp>
      <p:sp>
        <p:nvSpPr>
          <p:cNvPr id="3" name="2 Marcador de contenido"/>
          <p:cNvSpPr>
            <a:spLocks noGrp="1"/>
          </p:cNvSpPr>
          <p:nvPr>
            <p:ph idx="1"/>
          </p:nvPr>
        </p:nvSpPr>
        <p:spPr>
          <a:xfrm>
            <a:off x="323528" y="1412776"/>
            <a:ext cx="8229600" cy="4525963"/>
          </a:xfrm>
        </p:spPr>
        <p:txBody>
          <a:bodyPr>
            <a:noAutofit/>
          </a:bodyPr>
          <a:lstStyle/>
          <a:p>
            <a:r>
              <a:rPr lang="es-ES" sz="2400" dirty="0"/>
              <a:t>El mercado es el lugar físico o no donde los ofertantes y los demandantes realizan una compra-venta.</a:t>
            </a:r>
          </a:p>
          <a:p>
            <a:r>
              <a:rPr lang="es-ES" sz="2400" dirty="0"/>
              <a:t>Los mercados que existen en la realidad económica son muy diversos, y no todos tienen la misma estructura respecto a cuestiones como tamaño de la demanda, número de empresas, tecnología utilizada o existencia de bienes sustitutivos.</a:t>
            </a:r>
            <a:br>
              <a:rPr lang="es-ES" sz="2400" dirty="0"/>
            </a:br>
            <a:r>
              <a:rPr lang="es-ES" sz="2400" dirty="0"/>
              <a:t>Esta gran variedad obliga a una categorización de los mercados para facilitar su estudio.</a:t>
            </a:r>
          </a:p>
        </p:txBody>
      </p:sp>
    </p:spTree>
    <p:extLst>
      <p:ext uri="{BB962C8B-B14F-4D97-AF65-F5344CB8AC3E}">
        <p14:creationId xmlns:p14="http://schemas.microsoft.com/office/powerpoint/2010/main" val="4335313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accent2">
                    <a:lumMod val="75000"/>
                  </a:schemeClr>
                </a:solidFill>
                <a:latin typeface="Broadway" panose="04040905080B02020502" pitchFamily="82" charset="0"/>
              </a:rPr>
              <a:t>COMPETENCIA</a:t>
            </a:r>
          </a:p>
        </p:txBody>
      </p:sp>
      <p:sp>
        <p:nvSpPr>
          <p:cNvPr id="3" name="2 Marcador de contenido"/>
          <p:cNvSpPr>
            <a:spLocks noGrp="1"/>
          </p:cNvSpPr>
          <p:nvPr>
            <p:ph idx="1"/>
          </p:nvPr>
        </p:nvSpPr>
        <p:spPr/>
        <p:txBody>
          <a:bodyPr/>
          <a:lstStyle/>
          <a:p>
            <a:r>
              <a:rPr lang="es-ES" sz="2400" dirty="0"/>
              <a:t>A mayor número de empresas, mayor es la competencia en el mercado o industria, y viceversa. En cuanto a la demanda, supondremos para simplificar que el número de consumidores siempre es elevado.</a:t>
            </a:r>
          </a:p>
          <a:p>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206763"/>
            <a:ext cx="4315086" cy="2880320"/>
          </a:xfrm>
          <a:prstGeom prst="rect">
            <a:avLst/>
          </a:prstGeom>
        </p:spPr>
      </p:pic>
    </p:spTree>
    <p:extLst>
      <p:ext uri="{BB962C8B-B14F-4D97-AF65-F5344CB8AC3E}">
        <p14:creationId xmlns:p14="http://schemas.microsoft.com/office/powerpoint/2010/main" val="583286928"/>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chemeClr val="accent2">
                    <a:lumMod val="75000"/>
                  </a:schemeClr>
                </a:solidFill>
                <a:latin typeface="Broadway" panose="04040905080B02020502" pitchFamily="82" charset="0"/>
              </a:rPr>
              <a:t>CRITERIOS PARA CLASIFICAR LOS MERCADOS</a:t>
            </a:r>
          </a:p>
        </p:txBody>
      </p:sp>
      <p:sp>
        <p:nvSpPr>
          <p:cNvPr id="3" name="2 Marcador de contenido"/>
          <p:cNvSpPr>
            <a:spLocks noGrp="1"/>
          </p:cNvSpPr>
          <p:nvPr>
            <p:ph idx="1"/>
          </p:nvPr>
        </p:nvSpPr>
        <p:spPr>
          <a:xfrm>
            <a:off x="539552" y="1916832"/>
            <a:ext cx="8291264" cy="3845024"/>
          </a:xfrm>
        </p:spPr>
        <p:txBody>
          <a:bodyPr>
            <a:normAutofit/>
          </a:bodyPr>
          <a:lstStyle/>
          <a:p>
            <a:pPr>
              <a:buFont typeface="Wingdings" panose="05000000000000000000" pitchFamily="2" charset="2"/>
              <a:buChar char="Ø"/>
            </a:pPr>
            <a:r>
              <a:rPr lang="es-ES" sz="2400" dirty="0">
                <a:solidFill>
                  <a:schemeClr val="accent2">
                    <a:lumMod val="75000"/>
                  </a:schemeClr>
                </a:solidFill>
              </a:rPr>
              <a:t>GRADO DE HOMOGEINEDAD: </a:t>
            </a:r>
            <a:r>
              <a:rPr lang="es-ES" sz="2400" dirty="0"/>
              <a:t>un mezclador es homogéneo cuando sus productos se pueden cambiar unos con otros ya que no hay diferencia en la calidad, el diseño o la función.</a:t>
            </a:r>
          </a:p>
          <a:p>
            <a:pPr>
              <a:buFont typeface="Wingdings" panose="05000000000000000000" pitchFamily="2" charset="2"/>
              <a:buChar char="Ø"/>
            </a:pPr>
            <a:r>
              <a:rPr lang="es-ES" sz="2400" dirty="0">
                <a:solidFill>
                  <a:schemeClr val="accent2">
                    <a:lumMod val="75000"/>
                  </a:schemeClr>
                </a:solidFill>
              </a:rPr>
              <a:t>INTENSIDAD DE LA COMPETENCIA: </a:t>
            </a:r>
            <a:r>
              <a:rPr lang="es-ES" sz="2400" dirty="0"/>
              <a:t>se refiere a la tensión que soportan las distintas empresas dentro del mercado por vender más, como también a las distintas políticas comerciales (campañas publicitarias, guerras de precios, imitar los precios de la competencia).</a:t>
            </a:r>
          </a:p>
          <a:p>
            <a:endParaRPr lang="es-ES" dirty="0"/>
          </a:p>
        </p:txBody>
      </p:sp>
    </p:spTree>
    <p:extLst>
      <p:ext uri="{BB962C8B-B14F-4D97-AF65-F5344CB8AC3E}">
        <p14:creationId xmlns:p14="http://schemas.microsoft.com/office/powerpoint/2010/main" val="11171860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pPr>
              <a:buFont typeface="Wingdings" panose="05000000000000000000" pitchFamily="2" charset="2"/>
              <a:buChar char="Ø"/>
            </a:pPr>
            <a:r>
              <a:rPr lang="es-ES" sz="2800" dirty="0">
                <a:solidFill>
                  <a:schemeClr val="accent2">
                    <a:lumMod val="75000"/>
                  </a:schemeClr>
                </a:solidFill>
              </a:rPr>
              <a:t>GRADO DE CONCENTRACIÓN</a:t>
            </a:r>
            <a:r>
              <a:rPr lang="es-ES" sz="2800" dirty="0"/>
              <a:t>: es el número de empresas que hay en un mercado. Mientras más vendedores haya habrá un menor grado de concentración. En los mercados de competencia imperfecta cuanto más grande es el grado de concentración de empresas, estas podrán ejercer mayor influencia en el bien.</a:t>
            </a:r>
          </a:p>
          <a:p>
            <a:pPr>
              <a:buFont typeface="Wingdings" panose="05000000000000000000" pitchFamily="2" charset="2"/>
              <a:buChar char="Ø"/>
            </a:pPr>
            <a:r>
              <a:rPr lang="es-ES" sz="2800" dirty="0">
                <a:solidFill>
                  <a:schemeClr val="accent2">
                    <a:lumMod val="75000"/>
                  </a:schemeClr>
                </a:solidFill>
              </a:rPr>
              <a:t>INFLUENCIA SOBRE EL PRECIO: </a:t>
            </a:r>
            <a:r>
              <a:rPr lang="es-ES" sz="2800" dirty="0"/>
              <a:t>mayoritariamente los vendedores influyen sobre el precio contradiciendo la doctrina de mercado de Adam Smith (libre mercado)</a:t>
            </a:r>
          </a:p>
          <a:p>
            <a:endParaRPr lang="es-ES" dirty="0"/>
          </a:p>
        </p:txBody>
      </p:sp>
    </p:spTree>
    <p:extLst>
      <p:ext uri="{BB962C8B-B14F-4D97-AF65-F5344CB8AC3E}">
        <p14:creationId xmlns:p14="http://schemas.microsoft.com/office/powerpoint/2010/main" val="24750140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nSpc>
                <a:spcPct val="150000"/>
              </a:lnSpc>
              <a:spcBef>
                <a:spcPts val="0"/>
              </a:spcBef>
              <a:defRPr/>
            </a:pPr>
            <a:r>
              <a:rPr lang="es-ES_tradnl" sz="2800" dirty="0">
                <a:solidFill>
                  <a:schemeClr val="accent2">
                    <a:lumMod val="75000"/>
                  </a:schemeClr>
                </a:solidFill>
                <a:latin typeface="Broadway" panose="04040905080B02020502" pitchFamily="82" charset="0"/>
                <a:sym typeface="Wingdings" pitchFamily="2" charset="2"/>
              </a:rPr>
              <a:t>El mercado de competencia perfecta</a:t>
            </a:r>
          </a:p>
        </p:txBody>
      </p:sp>
      <p:sp>
        <p:nvSpPr>
          <p:cNvPr id="3" name="2 Marcador de contenido"/>
          <p:cNvSpPr>
            <a:spLocks noGrp="1"/>
          </p:cNvSpPr>
          <p:nvPr>
            <p:ph idx="1"/>
          </p:nvPr>
        </p:nvSpPr>
        <p:spPr/>
        <p:txBody>
          <a:bodyPr>
            <a:normAutofit/>
          </a:bodyPr>
          <a:lstStyle/>
          <a:p>
            <a:r>
              <a:rPr lang="es-ES" sz="2000" dirty="0"/>
              <a:t>La competencia perfecta en un mercado significa que ninguno</a:t>
            </a:r>
            <a:r>
              <a:rPr lang="es-ES" sz="2800" dirty="0"/>
              <a:t> </a:t>
            </a:r>
            <a:r>
              <a:rPr lang="es-ES" sz="2000" dirty="0"/>
              <a:t>de los agentes puede influir en el precio del bien o servicio, es decir, tanto los vendedores como compradores son precio-aceptantes.</a:t>
            </a:r>
          </a:p>
          <a:p>
            <a:r>
              <a:rPr lang="es-ES" sz="2000" dirty="0"/>
              <a:t>Se trata de un mercado en el que existen una gran cantidad de productores de un producto o servicio muy homogéneo, en donde la curva de demanda es muy elástica y el precio de mercado (o de equilibrio) surge de la comunicación entre ofertantes y ofertados</a:t>
            </a:r>
          </a:p>
          <a:p>
            <a:pPr marL="0" indent="0">
              <a:buNone/>
            </a:pPr>
            <a:r>
              <a:rPr lang="es-ES" sz="2000" dirty="0"/>
              <a:t>      Cuando hablamos de competencia perfecta nos referimos a una situación   económica casi ideal y poco probable en la realidad, en el mundo real no existe una economía tan sencilla e ideal. No obstante, este modelo es muy útil en el estudio económico de mercados que, en algunos casos, puede llegar a parecerse.</a:t>
            </a:r>
          </a:p>
        </p:txBody>
      </p:sp>
    </p:spTree>
    <p:extLst>
      <p:ext uri="{BB962C8B-B14F-4D97-AF65-F5344CB8AC3E}">
        <p14:creationId xmlns:p14="http://schemas.microsoft.com/office/powerpoint/2010/main" val="15567807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ES_tradnl" sz="3600" dirty="0">
                <a:solidFill>
                  <a:schemeClr val="accent2">
                    <a:lumMod val="75000"/>
                  </a:schemeClr>
                </a:solidFill>
                <a:latin typeface="Broadway" panose="04040905080B02020502" pitchFamily="82" charset="0"/>
                <a:sym typeface="Wingdings" pitchFamily="2" charset="2"/>
              </a:rPr>
            </a:br>
            <a:r>
              <a:rPr lang="es-ES_tradnl" sz="3600" dirty="0">
                <a:solidFill>
                  <a:schemeClr val="accent2">
                    <a:lumMod val="75000"/>
                  </a:schemeClr>
                </a:solidFill>
                <a:latin typeface="Broadway" panose="04040905080B02020502" pitchFamily="82" charset="0"/>
                <a:sym typeface="Wingdings" pitchFamily="2" charset="2"/>
              </a:rPr>
              <a:t>La competencia monopolística</a:t>
            </a:r>
            <a:br>
              <a:rPr lang="es-ES" dirty="0">
                <a:latin typeface="Calibri" pitchFamily="34" charset="0"/>
                <a:sym typeface="Wingdings" pitchFamily="2" charset="2"/>
              </a:rPr>
            </a:br>
            <a:endParaRPr lang="es-ES" dirty="0"/>
          </a:p>
        </p:txBody>
      </p:sp>
      <p:sp>
        <p:nvSpPr>
          <p:cNvPr id="3" name="2 Marcador de contenido"/>
          <p:cNvSpPr>
            <a:spLocks noGrp="1"/>
          </p:cNvSpPr>
          <p:nvPr>
            <p:ph idx="1"/>
          </p:nvPr>
        </p:nvSpPr>
        <p:spPr/>
        <p:txBody>
          <a:bodyPr>
            <a:normAutofit/>
          </a:bodyPr>
          <a:lstStyle/>
          <a:p>
            <a:pPr>
              <a:buClr>
                <a:schemeClr val="accent2">
                  <a:lumMod val="75000"/>
                </a:schemeClr>
              </a:buClr>
              <a:buFont typeface="Wingdings" panose="05000000000000000000" pitchFamily="2" charset="2"/>
              <a:buChar char="Ø"/>
            </a:pPr>
            <a:r>
              <a:rPr lang="es-ES" sz="2400" dirty="0"/>
              <a:t>La competencia monopolística es un tipo de competencia imperfecta en la que existe un alto número de vendedores en el mercado que tienen un cierto poder para influir en el precio de su producto.</a:t>
            </a:r>
          </a:p>
          <a:p>
            <a:pPr>
              <a:buClr>
                <a:schemeClr val="accent2">
                  <a:lumMod val="75000"/>
                </a:schemeClr>
              </a:buClr>
              <a:buFont typeface="Wingdings" panose="05000000000000000000" pitchFamily="2" charset="2"/>
              <a:buChar char="Ø"/>
            </a:pPr>
            <a:endParaRPr lang="es-ES" sz="2400" dirty="0"/>
          </a:p>
          <a:p>
            <a:pPr marL="0" indent="0">
              <a:buNone/>
            </a:pPr>
            <a:endParaRPr lang="es-ES" sz="2800" dirty="0">
              <a:solidFill>
                <a:schemeClr val="accent2">
                  <a:lumMod val="75000"/>
                </a:schemeClr>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284984"/>
            <a:ext cx="5400600" cy="3323446"/>
          </a:xfrm>
          <a:prstGeom prst="rect">
            <a:avLst/>
          </a:prstGeom>
        </p:spPr>
      </p:pic>
    </p:spTree>
    <p:extLst>
      <p:ext uri="{BB962C8B-B14F-4D97-AF65-F5344CB8AC3E}">
        <p14:creationId xmlns:p14="http://schemas.microsoft.com/office/powerpoint/2010/main" val="12776472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ES" sz="3600" dirty="0">
                <a:solidFill>
                  <a:schemeClr val="accent2">
                    <a:lumMod val="75000"/>
                  </a:schemeClr>
                </a:solidFill>
                <a:latin typeface="Broadway" panose="04040905080B02020502" pitchFamily="82" charset="0"/>
              </a:rPr>
            </a:br>
            <a:r>
              <a:rPr lang="es-ES" sz="3600" dirty="0">
                <a:solidFill>
                  <a:schemeClr val="accent2">
                    <a:lumMod val="75000"/>
                  </a:schemeClr>
                </a:solidFill>
                <a:latin typeface="Broadway" panose="04040905080B02020502" pitchFamily="82" charset="0"/>
              </a:rPr>
              <a:t>Características de la competencia monopolista:</a:t>
            </a:r>
            <a:br>
              <a:rPr lang="es-ES" dirty="0">
                <a:solidFill>
                  <a:schemeClr val="accent2">
                    <a:lumMod val="75000"/>
                  </a:schemeClr>
                </a:solidFill>
              </a:rPr>
            </a:br>
            <a:endParaRPr lang="es-ES" dirty="0"/>
          </a:p>
        </p:txBody>
      </p:sp>
      <p:sp>
        <p:nvSpPr>
          <p:cNvPr id="3" name="2 Marcador de contenido"/>
          <p:cNvSpPr>
            <a:spLocks noGrp="1"/>
          </p:cNvSpPr>
          <p:nvPr>
            <p:ph idx="1"/>
          </p:nvPr>
        </p:nvSpPr>
        <p:spPr/>
        <p:txBody>
          <a:bodyPr anchor="ctr">
            <a:normAutofit/>
          </a:bodyPr>
          <a:lstStyle/>
          <a:p>
            <a:pPr>
              <a:buClr>
                <a:schemeClr val="accent2">
                  <a:lumMod val="75000"/>
                </a:schemeClr>
              </a:buClr>
              <a:buFont typeface="Wingdings" panose="05000000000000000000" pitchFamily="2" charset="2"/>
              <a:buChar char="Ø"/>
            </a:pPr>
            <a:r>
              <a:rPr lang="es-ES" sz="2800" dirty="0"/>
              <a:t>Hay un gran número de vendedores u oferentes.</a:t>
            </a:r>
          </a:p>
          <a:p>
            <a:pPr>
              <a:buClr>
                <a:schemeClr val="accent2">
                  <a:lumMod val="75000"/>
                </a:schemeClr>
              </a:buClr>
              <a:buFont typeface="Wingdings" panose="05000000000000000000" pitchFamily="2" charset="2"/>
              <a:buChar char="Ø"/>
            </a:pPr>
            <a:r>
              <a:rPr lang="es-ES" sz="2800" dirty="0"/>
              <a:t>Los productos que se ofrecen no son homogéneos. Es decir, existe diferenciación en los productos. Esta diferenciación puede darse en aspectos como la calidad, el servicio post-venta o la ubicación.</a:t>
            </a:r>
          </a:p>
          <a:p>
            <a:pPr>
              <a:buClr>
                <a:schemeClr val="accent2">
                  <a:lumMod val="75000"/>
                </a:schemeClr>
              </a:buClr>
              <a:buFont typeface="Wingdings" panose="05000000000000000000" pitchFamily="2" charset="2"/>
              <a:buChar char="Ø"/>
            </a:pPr>
            <a:r>
              <a:rPr lang="es-ES" sz="2800" dirty="0"/>
              <a:t>Las empresas tienen libertad de entrada y salida en el mercado.</a:t>
            </a:r>
          </a:p>
          <a:p>
            <a:pPr>
              <a:buClr>
                <a:schemeClr val="accent2">
                  <a:lumMod val="75000"/>
                </a:schemeClr>
              </a:buClr>
              <a:buFont typeface="Wingdings" panose="05000000000000000000" pitchFamily="2" charset="2"/>
              <a:buChar char="Ø"/>
            </a:pPr>
            <a:endParaRPr lang="es-ES" dirty="0"/>
          </a:p>
        </p:txBody>
      </p:sp>
    </p:spTree>
    <p:extLst>
      <p:ext uri="{BB962C8B-B14F-4D97-AF65-F5344CB8AC3E}">
        <p14:creationId xmlns:p14="http://schemas.microsoft.com/office/powerpoint/2010/main" val="2685514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700</Words>
  <Application>Microsoft Office PowerPoint</Application>
  <PresentationFormat>Presentación en pantalla (4:3)</PresentationFormat>
  <Paragraphs>45</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Broadway</vt:lpstr>
      <vt:lpstr>Calibri</vt:lpstr>
      <vt:lpstr>Wingdings</vt:lpstr>
      <vt:lpstr>Tema de Office</vt:lpstr>
      <vt:lpstr>TEMA 5 TIPOS DE MERCADO</vt:lpstr>
      <vt:lpstr>ÍNDICE</vt:lpstr>
      <vt:lpstr>El mercado</vt:lpstr>
      <vt:lpstr>COMPETENCIA</vt:lpstr>
      <vt:lpstr>CRITERIOS PARA CLASIFICAR LOS MERCADOS</vt:lpstr>
      <vt:lpstr>Presentación de PowerPoint</vt:lpstr>
      <vt:lpstr>El mercado de competencia perfecta</vt:lpstr>
      <vt:lpstr> La competencia monopolística </vt:lpstr>
      <vt:lpstr> Características de la competencia monopolista: </vt:lpstr>
      <vt:lpstr>El Oligopolio</vt:lpstr>
      <vt:lpstr>Características del oligopolio: </vt:lpstr>
      <vt:lpstr>MONOPOLIO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5 TIPOS DE MERCADO</dc:title>
  <dc:creator>Alumno</dc:creator>
  <cp:lastModifiedBy>teresa s</cp:lastModifiedBy>
  <cp:revision>9</cp:revision>
  <dcterms:created xsi:type="dcterms:W3CDTF">2019-12-04T09:45:05Z</dcterms:created>
  <dcterms:modified xsi:type="dcterms:W3CDTF">2019-12-15T23:47:46Z</dcterms:modified>
</cp:coreProperties>
</file>